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  <a:srgbClr val="DE0000"/>
    <a:srgbClr val="CC0000"/>
    <a:srgbClr val="FA5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>
        <p:scale>
          <a:sx n="66" d="100"/>
          <a:sy n="66" d="100"/>
        </p:scale>
        <p:origin x="-2472" y="-101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C1347-107B-44FE-A8CB-A2948BF13534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26054-EC4B-4E52-A464-6BE36A80D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4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1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6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02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8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5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37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0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0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6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6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7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6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0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3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8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DE70DF-A1A2-49CB-B132-FDFC8F8B9DC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0BC03-6CC7-428A-A695-437B87AD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34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1.glb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F6B422-5D4E-4541-AD44-C6189B3BADCE}"/>
              </a:ext>
            </a:extLst>
          </p:cNvPr>
          <p:cNvSpPr/>
          <p:nvPr/>
        </p:nvSpPr>
        <p:spPr>
          <a:xfrm>
            <a:off x="6003634" y="213633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F5B1B5-22B6-4586-9043-B1A3B27761DA}"/>
              </a:ext>
            </a:extLst>
          </p:cNvPr>
          <p:cNvSpPr txBox="1"/>
          <p:nvPr/>
        </p:nvSpPr>
        <p:spPr>
          <a:xfrm>
            <a:off x="1628503" y="1872343"/>
            <a:ext cx="83863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Светоотражатели</a:t>
            </a:r>
            <a:b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Засветись</a:t>
            </a:r>
            <a:b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Стань заметнее на дороге</a:t>
            </a:r>
            <a:endParaRPr lang="ru-RU" sz="5400" dirty="0">
              <a:solidFill>
                <a:srgbClr val="B0151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75B373-04F7-4DE5-9250-966A56FD8D1F}"/>
              </a:ext>
            </a:extLst>
          </p:cNvPr>
          <p:cNvSpPr txBox="1"/>
          <p:nvPr/>
        </p:nvSpPr>
        <p:spPr>
          <a:xfrm>
            <a:off x="309642" y="4875465"/>
            <a:ext cx="53654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9 класса «Г»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ЮИД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«Ангарский лицей№1»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Полина и Горшкова Екатерина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789C14-8CC4-45AC-9997-2BE0B2B30850}"/>
              </a:ext>
            </a:extLst>
          </p:cNvPr>
          <p:cNvSpPr txBox="1"/>
          <p:nvPr/>
        </p:nvSpPr>
        <p:spPr>
          <a:xfrm>
            <a:off x="673666" y="7194835"/>
            <a:ext cx="8177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пешеходов </a:t>
            </a:r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«заметными»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водителей помогут светоотражающие элементы одежды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3C47E6E-F65B-479C-9829-09875F2693D5}"/>
              </a:ext>
            </a:extLst>
          </p:cNvPr>
          <p:cNvSpPr txBox="1"/>
          <p:nvPr/>
        </p:nvSpPr>
        <p:spPr>
          <a:xfrm>
            <a:off x="12579531" y="288800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элементы, которые отражаются в свете фар автомобиля и позволяют водителям увидеть пешехода в темное время суток. </a:t>
            </a:r>
          </a:p>
        </p:txBody>
      </p:sp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xmlns="" id="{743F1C91-52F5-4B34-92E2-3FDAA917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510">
            <a:off x="789000" y="8551001"/>
            <a:ext cx="3492529" cy="2619397"/>
          </a:xfrm>
          <a:prstGeom prst="roundRect">
            <a:avLst>
              <a:gd name="adj" fmla="val 2349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459304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41E39E66-3F1F-46CF-85A0-D1355CCA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510">
            <a:off x="1061303" y="2119302"/>
            <a:ext cx="3492529" cy="2619397"/>
          </a:xfrm>
          <a:prstGeom prst="roundRect">
            <a:avLst>
              <a:gd name="adj" fmla="val 2349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A675D3-ADEE-4193-95ED-6E2730105E3A}"/>
              </a:ext>
            </a:extLst>
          </p:cNvPr>
          <p:cNvSpPr txBox="1"/>
          <p:nvPr/>
        </p:nvSpPr>
        <p:spPr>
          <a:xfrm>
            <a:off x="5045256" y="196101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элементы, которые отражаются в свете фар автомобиля и позволяют водителям увидеть пешехода в темное время суток.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D42292-B448-4462-86C5-951F15F8D72C}"/>
              </a:ext>
            </a:extLst>
          </p:cNvPr>
          <p:cNvSpPr txBox="1"/>
          <p:nvPr/>
        </p:nvSpPr>
        <p:spPr>
          <a:xfrm>
            <a:off x="768916" y="565435"/>
            <a:ext cx="8177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пешеходов </a:t>
            </a:r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«заметными»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водителей помогут светоотражающие элементы одежды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B690A1-6440-4556-9B31-D38664C16FC0}"/>
              </a:ext>
            </a:extLst>
          </p:cNvPr>
          <p:cNvSpPr txBox="1"/>
          <p:nvPr/>
        </p:nvSpPr>
        <p:spPr>
          <a:xfrm>
            <a:off x="1902823" y="-3112612"/>
            <a:ext cx="83863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Светоотражатели</a:t>
            </a:r>
            <a:b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Засветись</a:t>
            </a:r>
            <a:b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/>
                <a:solidFill>
                  <a:srgbClr val="B0151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Стань заметнее на дороге</a:t>
            </a:r>
            <a:endParaRPr lang="ru-RU" sz="5400" dirty="0">
              <a:solidFill>
                <a:srgbClr val="B0151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47A2EC-BE01-452E-A099-02CD63EEBD91}"/>
              </a:ext>
            </a:extLst>
          </p:cNvPr>
          <p:cNvSpPr txBox="1"/>
          <p:nvPr/>
        </p:nvSpPr>
        <p:spPr>
          <a:xfrm>
            <a:off x="264377" y="7109542"/>
            <a:ext cx="96797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плохой видимости заметить пешехода водитель может только на расстоянии около тридцати  метров.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многократно увеличивает шанс пешехода или велосипедиста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вовремя замеченным – расстояние, с которого видно яркую точку,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130 метров.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дальнем свете фар  это расстояние может достигать четырехсот метров.</a:t>
            </a:r>
          </a:p>
        </p:txBody>
      </p:sp>
      <p:pic>
        <p:nvPicPr>
          <p:cNvPr id="13" name="Объект 10">
            <a:extLst>
              <a:ext uri="{FF2B5EF4-FFF2-40B4-BE49-F238E27FC236}">
                <a16:creationId xmlns:a16="http://schemas.microsoft.com/office/drawing/2014/main" xmlns="" id="{F56B6A3C-A92A-4447-86BC-E6811492A5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1043" y="3757372"/>
            <a:ext cx="5931226" cy="2906301"/>
          </a:xfrm>
          <a:prstGeom prst="roundRect">
            <a:avLst>
              <a:gd name="adj" fmla="val 110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09635E-7B84-4EE1-8D2E-CE65F0E52C7E}"/>
              </a:ext>
            </a:extLst>
          </p:cNvPr>
          <p:cNvSpPr txBox="1"/>
          <p:nvPr/>
        </p:nvSpPr>
        <p:spPr>
          <a:xfrm>
            <a:off x="-3144758" y="5771538"/>
            <a:ext cx="4217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9 класса «Г»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ЮИД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«Ангарский лицей№1»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Полина и Горшкова Екатерина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384031789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0">
            <a:extLst>
              <a:ext uri="{FF2B5EF4-FFF2-40B4-BE49-F238E27FC236}">
                <a16:creationId xmlns:a16="http://schemas.microsoft.com/office/drawing/2014/main" xmlns="" id="{39D9A419-8806-46F8-98D2-854401C529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654" y="3429000"/>
            <a:ext cx="5931226" cy="2906301"/>
          </a:xfrm>
          <a:prstGeom prst="roundRect">
            <a:avLst>
              <a:gd name="adj" fmla="val 110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8D75D5-6BA8-414D-B57F-D6F3BC9A77DE}"/>
              </a:ext>
            </a:extLst>
          </p:cNvPr>
          <p:cNvSpPr txBox="1"/>
          <p:nvPr/>
        </p:nvSpPr>
        <p:spPr>
          <a:xfrm>
            <a:off x="569177" y="480142"/>
            <a:ext cx="96797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плохой видимости заметить пешехода водитель может только на расстоянии около тридцати  метров.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многократно увеличивает шанс пешехода или велосипедиста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вовремя замеченным – расстояние, с которого видно яркую точку,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130 метров.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дальнем свете фар  это расстояние может достигать четырехсот метров.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xmlns="" id="{1DCB849E-AC74-4294-8899-0FB42C64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510">
            <a:off x="861564" y="-4386884"/>
            <a:ext cx="3492529" cy="2619397"/>
          </a:xfrm>
          <a:prstGeom prst="roundRect">
            <a:avLst>
              <a:gd name="adj" fmla="val 2349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FB5724-A419-41AA-BB85-137BDC2AC94D}"/>
              </a:ext>
            </a:extLst>
          </p:cNvPr>
          <p:cNvSpPr txBox="1"/>
          <p:nvPr/>
        </p:nvSpPr>
        <p:spPr>
          <a:xfrm>
            <a:off x="569177" y="-5940751"/>
            <a:ext cx="8177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пешеходов </a:t>
            </a:r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«заметными»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водителей помогут светоотражающие элементы одежды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DD464B-3D3D-4785-AF9D-9459004C06B6}"/>
              </a:ext>
            </a:extLst>
          </p:cNvPr>
          <p:cNvSpPr txBox="1"/>
          <p:nvPr/>
        </p:nvSpPr>
        <p:spPr>
          <a:xfrm>
            <a:off x="-6479994" y="207531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элементы, которые отражаются в свете фар автомобиля и позволяют водителям увидеть пешехода в темное время суток.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E22812-B514-4431-9B0B-2C19823877E5}"/>
              </a:ext>
            </a:extLst>
          </p:cNvPr>
          <p:cNvSpPr txBox="1"/>
          <p:nvPr/>
        </p:nvSpPr>
        <p:spPr>
          <a:xfrm>
            <a:off x="-6868160" y="1487119"/>
            <a:ext cx="67741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значок. Самый удобный вид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могут быть машинки, смайлики, сердечки.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подвеска. Имеет в комплекте шнурок.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брелок. Удобно прикрепить к сумке или к рюкзаку.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браслет. Представляет собой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металлическую подвеску со светоотражающим покрытием.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наклейка. Крепится на одежду. Срок ношения не очень велик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A05C99-BD73-4FE8-B729-04B8E201613C}"/>
              </a:ext>
            </a:extLst>
          </p:cNvPr>
          <p:cNvSpPr txBox="1"/>
          <p:nvPr/>
        </p:nvSpPr>
        <p:spPr>
          <a:xfrm>
            <a:off x="-6709036" y="48014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B0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 </a:t>
            </a:r>
            <a:r>
              <a:rPr lang="ru-RU" sz="3200" b="1" i="0" dirty="0" err="1">
                <a:solidFill>
                  <a:srgbClr val="B0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3200" b="0" i="0" dirty="0">
                <a:solidFill>
                  <a:srgbClr val="B0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ru-RU" sz="3200" dirty="0">
              <a:solidFill>
                <a:srgbClr val="B015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35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3D57BD-3A68-4E6D-B789-A2EF354BA91F}"/>
              </a:ext>
            </a:extLst>
          </p:cNvPr>
          <p:cNvSpPr txBox="1"/>
          <p:nvPr/>
        </p:nvSpPr>
        <p:spPr>
          <a:xfrm>
            <a:off x="648596" y="1578248"/>
            <a:ext cx="67741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значок. Самый удобный вид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могут быть машинки, смайлики, сердечки.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подвеска. Имеет в комплекте шнурок.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брелок. Удобно прикрепить к сумке или к рюкзаку.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браслет. Представляет собой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металлическую подвеску со светоотражающим покрытием.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наклейка. Крепится на одежду. Срок ношения не очень велик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8850F3-3D71-4723-916B-528853D468CC}"/>
              </a:ext>
            </a:extLst>
          </p:cNvPr>
          <p:cNvSpPr txBox="1"/>
          <p:nvPr/>
        </p:nvSpPr>
        <p:spPr>
          <a:xfrm>
            <a:off x="807720" y="5712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B0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 </a:t>
            </a:r>
            <a:r>
              <a:rPr lang="ru-RU" sz="3200" b="1" i="0" dirty="0" err="1">
                <a:solidFill>
                  <a:srgbClr val="B0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3200" b="0" i="0" dirty="0">
                <a:solidFill>
                  <a:srgbClr val="B0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ru-RU" sz="3200" dirty="0">
              <a:solidFill>
                <a:srgbClr val="B015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CA0556D1-5FB5-48BC-973F-6BA91D3E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143" y1="10000" x2="47143" y2="10000"/>
                        <a14:foregroundMark x1="54857" y1="17714" x2="54857" y2="17714"/>
                        <a14:foregroundMark x1="51857" y1="49286" x2="51857" y2="49286"/>
                        <a14:foregroundMark x1="47143" y1="44143" x2="47143" y2="44143"/>
                        <a14:foregroundMark x1="47571" y1="45143" x2="47571" y2="45143"/>
                        <a14:foregroundMark x1="47000" y1="44429" x2="47000" y2="44429"/>
                        <a14:foregroundMark x1="48000" y1="45000" x2="48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76" y="929628"/>
            <a:ext cx="4899672" cy="48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5A74EA-1379-471E-B4C3-C69E310355F1}"/>
              </a:ext>
            </a:extLst>
          </p:cNvPr>
          <p:cNvSpPr txBox="1"/>
          <p:nvPr/>
        </p:nvSpPr>
        <p:spPr>
          <a:xfrm>
            <a:off x="302477" y="-2986958"/>
            <a:ext cx="96797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плохой видимости заметить пешехода водитель может только на расстоянии около тридцати  метров.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многократно увеличивает шанс пешехода или велосипедиста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вовремя замеченным – расстояние, с которого видно яркую точку,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130 метров.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дальнем свете фар  это расстояние может достигать четырехсот метров.</a:t>
            </a:r>
          </a:p>
        </p:txBody>
      </p:sp>
      <p:pic>
        <p:nvPicPr>
          <p:cNvPr id="12" name="Объект 10">
            <a:extLst>
              <a:ext uri="{FF2B5EF4-FFF2-40B4-BE49-F238E27FC236}">
                <a16:creationId xmlns:a16="http://schemas.microsoft.com/office/drawing/2014/main" xmlns="" id="{0639AC52-CD9E-4A50-89BF-FC019FCD0B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1043" y="3757372"/>
            <a:ext cx="5931226" cy="2906301"/>
          </a:xfrm>
          <a:prstGeom prst="roundRect">
            <a:avLst>
              <a:gd name="adj" fmla="val 110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8DDE4F-6186-427B-9612-8D8988F0153D}"/>
              </a:ext>
            </a:extLst>
          </p:cNvPr>
          <p:cNvSpPr txBox="1"/>
          <p:nvPr/>
        </p:nvSpPr>
        <p:spPr>
          <a:xfrm>
            <a:off x="12823903" y="1369909"/>
            <a:ext cx="8281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школьный рюкзак;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верхняя одежда;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запястье;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детская коляска;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велосипед или самокат;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санки.</a:t>
            </a:r>
            <a:endParaRPr lang="ru-RU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C08AE1-AA1A-4BF0-B2E3-815DCFB7A4A5}"/>
              </a:ext>
            </a:extLst>
          </p:cNvPr>
          <p:cNvSpPr txBox="1"/>
          <p:nvPr/>
        </p:nvSpPr>
        <p:spPr>
          <a:xfrm>
            <a:off x="12945305" y="632371"/>
            <a:ext cx="7294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B01513"/>
                </a:solidFill>
              </a:rPr>
              <a:t>Варианты размещения </a:t>
            </a:r>
            <a:r>
              <a:rPr lang="ru-RU" sz="3200" b="1" dirty="0" err="1">
                <a:solidFill>
                  <a:srgbClr val="B01513"/>
                </a:solidFill>
              </a:rPr>
              <a:t>фликеров</a:t>
            </a:r>
            <a:endParaRPr lang="ru-RU" sz="3200" b="1" dirty="0">
              <a:solidFill>
                <a:srgbClr val="B01513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43217DA-6F20-4DA9-848D-638D4F0B7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7159" y="2388153"/>
            <a:ext cx="4120833" cy="30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272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A8AD5C-2EEE-485F-801A-CE28CDB79368}"/>
              </a:ext>
            </a:extLst>
          </p:cNvPr>
          <p:cNvSpPr txBox="1"/>
          <p:nvPr/>
        </p:nvSpPr>
        <p:spPr>
          <a:xfrm>
            <a:off x="523740" y="1369909"/>
            <a:ext cx="8281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рюкзак;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одежда;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запястье;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коляска;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 или самокат;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57EC6E-C47F-488F-B8A2-B933F8716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462" y="2371308"/>
            <a:ext cx="4120833" cy="3029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10535D-BA32-4FC5-8A2A-33B09BEF3A2A}"/>
              </a:ext>
            </a:extLst>
          </p:cNvPr>
          <p:cNvSpPr txBox="1"/>
          <p:nvPr/>
        </p:nvSpPr>
        <p:spPr>
          <a:xfrm>
            <a:off x="645142" y="632371"/>
            <a:ext cx="7294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размещения </a:t>
            </a:r>
            <a:r>
              <a:rPr lang="ru-RU" sz="3200" b="1" dirty="0" err="1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endParaRPr lang="ru-RU" sz="3200" b="1" dirty="0">
              <a:solidFill>
                <a:srgbClr val="B015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" name="Трехмерная модель 7" descr="Велосипед">
                <a:extLst>
                  <a:ext uri="{FF2B5EF4-FFF2-40B4-BE49-F238E27FC236}">
                    <a16:creationId xmlns:a16="http://schemas.microsoft.com/office/drawing/2014/main" id="{F784C9DA-1114-43A3-8E40-D44BF3E415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6681754"/>
                  </p:ext>
                </p:extLst>
              </p:nvPr>
            </p:nvGraphicFramePr>
            <p:xfrm>
              <a:off x="369372" y="3678233"/>
              <a:ext cx="4294937" cy="290455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294937" cy="2904558"/>
                    </a:xfrm>
                    <a:prstGeom prst="rect">
                      <a:avLst/>
                    </a:prstGeom>
                  </am3d:spPr>
                  <am3d:camera>
                    <am3d:pos x="0" y="0" z="562221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19265" d="1000000"/>
                    <am3d:preTrans dx="0" dy="-10663436" dz="-369062"/>
                    <am3d:scale>
                      <am3d:sx n="1000000" d="1000000"/>
                      <am3d:sy n="1000000" d="1000000"/>
                      <am3d:sz n="1000000" d="1000000"/>
                    </am3d:scale>
                    <am3d:rot ax="2567320" ay="3377491" az="225577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Трехмерная модель 7" descr="Велосипед">
                <a:extLst>
                  <a:ext uri="{FF2B5EF4-FFF2-40B4-BE49-F238E27FC236}">
                    <a16:creationId xmlns:a16="http://schemas.microsoft.com/office/drawing/2014/main" xmlns="" id="{F784C9DA-1114-43A3-8E40-D44BF3E415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372" y="3678233"/>
                <a:ext cx="4294937" cy="2904558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4" descr="Picture background">
            <a:extLst>
              <a:ext uri="{FF2B5EF4-FFF2-40B4-BE49-F238E27FC236}">
                <a16:creationId xmlns:a16="http://schemas.microsoft.com/office/drawing/2014/main" xmlns="" id="{002B9676-6138-4FCA-888E-28F9ACA2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143" y1="10000" x2="47143" y2="10000"/>
                        <a14:foregroundMark x1="54857" y1="17714" x2="54857" y2="17714"/>
                        <a14:foregroundMark x1="51857" y1="49286" x2="51857" y2="49286"/>
                        <a14:foregroundMark x1="47143" y1="44143" x2="47143" y2="44143"/>
                        <a14:foregroundMark x1="47571" y1="45143" x2="47571" y2="45143"/>
                        <a14:foregroundMark x1="47000" y1="44429" x2="47000" y2="44429"/>
                        <a14:foregroundMark x1="48000" y1="45000" x2="48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26" y="7501878"/>
            <a:ext cx="4899672" cy="48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1D3DD4-7B6B-4B63-89B0-26DCEBC0AE25}"/>
              </a:ext>
            </a:extLst>
          </p:cNvPr>
          <p:cNvSpPr txBox="1"/>
          <p:nvPr/>
        </p:nvSpPr>
        <p:spPr>
          <a:xfrm>
            <a:off x="-7485754" y="1556381"/>
            <a:ext cx="67741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значок. Самый удобный вид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могут быть машинки, смайлики, сердечки.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подвеска. Имеет в комплекте шнурок.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брелок. Удобно прикрепить к сумке или к рюкзаку.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браслет. Представляет собой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металлическую подвеску со светоотражающим покрытием.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наклейка. Крепится на одежду. Срок ношения не очень велик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433CC7-E339-4694-A55F-EC13C13E4C42}"/>
              </a:ext>
            </a:extLst>
          </p:cNvPr>
          <p:cNvSpPr txBox="1"/>
          <p:nvPr/>
        </p:nvSpPr>
        <p:spPr>
          <a:xfrm>
            <a:off x="-7326630" y="5494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B0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 </a:t>
            </a:r>
            <a:r>
              <a:rPr lang="ru-RU" sz="3200" b="1" i="0" dirty="0" err="1">
                <a:solidFill>
                  <a:srgbClr val="B0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3200" b="0" i="0" dirty="0">
                <a:solidFill>
                  <a:srgbClr val="B0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ru-RU" sz="3200" dirty="0">
              <a:solidFill>
                <a:srgbClr val="B015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8226694-F62A-429C-B129-13AB5E1D3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7159" y="2388153"/>
            <a:ext cx="4120833" cy="30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085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EEA2D7-3ABE-4268-8E61-3B99785BC0E1}"/>
              </a:ext>
            </a:extLst>
          </p:cNvPr>
          <p:cNvSpPr txBox="1"/>
          <p:nvPr/>
        </p:nvSpPr>
        <p:spPr>
          <a:xfrm>
            <a:off x="618565" y="1474319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несовершеннолетних велосипедистов эффективно использовать нашивки из светоотражательной ленты на жилетах и поясах, наклейки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касках, элементах велосипеда.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200228-801C-4B35-8261-6150E9607FE4}"/>
              </a:ext>
            </a:extLst>
          </p:cNvPr>
          <p:cNvSpPr txBox="1"/>
          <p:nvPr/>
        </p:nvSpPr>
        <p:spPr>
          <a:xfrm>
            <a:off x="618565" y="661359"/>
            <a:ext cx="705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B01513"/>
                </a:solidFill>
              </a:rPr>
              <a:t>Фликеры</a:t>
            </a:r>
            <a:r>
              <a:rPr lang="ru-RU" sz="3200" b="1" dirty="0">
                <a:solidFill>
                  <a:srgbClr val="B01513"/>
                </a:solidFill>
              </a:rPr>
              <a:t> на велосипедах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34FCA64D-4765-4E65-B29B-C7FEE0D7D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5" y="3366247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" name="Трехмерная модель 4" descr="Велосипед">
                <a:extLst>
                  <a:ext uri="{FF2B5EF4-FFF2-40B4-BE49-F238E27FC236}">
                    <a16:creationId xmlns:a16="http://schemas.microsoft.com/office/drawing/2014/main" id="{634BC23D-C777-4DC8-8243-FE4727EC0D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8681399"/>
                  </p:ext>
                </p:extLst>
              </p:nvPr>
            </p:nvGraphicFramePr>
            <p:xfrm>
              <a:off x="7554668" y="2490567"/>
              <a:ext cx="3742595" cy="345690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42595" cy="3456900"/>
                    </a:xfrm>
                    <a:prstGeom prst="rect">
                      <a:avLst/>
                    </a:prstGeom>
                  </am3d:spPr>
                  <am3d:camera>
                    <am3d:pos x="0" y="0" z="562221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19265" d="1000000"/>
                    <am3d:preTrans dx="0" dy="-10663436" dz="-369062"/>
                    <am3d:scale>
                      <am3d:sx n="1000000" d="1000000"/>
                      <am3d:sy n="1000000" d="1000000"/>
                      <am3d:sz n="1000000" d="1000000"/>
                    </am3d:scale>
                    <am3d:rot ax="1887033" ay="-2423883" az="-129737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Трехмерная модель 4" descr="Велосипед">
                <a:extLst>
                  <a:ext uri="{FF2B5EF4-FFF2-40B4-BE49-F238E27FC236}">
                    <a16:creationId xmlns:a16="http://schemas.microsoft.com/office/drawing/2014/main" xmlns="" id="{634BC23D-C777-4DC8-8243-FE4727EC0D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4668" y="2490567"/>
                <a:ext cx="3742595" cy="34569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Объект 4">
            <a:extLst>
              <a:ext uri="{FF2B5EF4-FFF2-40B4-BE49-F238E27FC236}">
                <a16:creationId xmlns:a16="http://schemas.microsoft.com/office/drawing/2014/main" xmlns="" id="{1200692F-C552-4795-B220-5B42C1C2BC5B}"/>
              </a:ext>
            </a:extLst>
          </p:cNvPr>
          <p:cNvSpPr txBox="1">
            <a:spLocks/>
          </p:cNvSpPr>
          <p:nvPr/>
        </p:nvSpPr>
        <p:spPr>
          <a:xfrm>
            <a:off x="448235" y="8153581"/>
            <a:ext cx="4752528" cy="2889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ru-RU" b="1" dirty="0">
                <a:solidFill>
                  <a:srgbClr val="B0151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Правильные (сертифицированные) </a:t>
            </a:r>
            <a:r>
              <a:rPr lang="ru-RU" b="1" dirty="0" err="1">
                <a:solidFill>
                  <a:srgbClr val="B0151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фликеры</a:t>
            </a:r>
            <a:r>
              <a:rPr lang="ru-RU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Видимость – 400 метров;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скорости 90 км/ч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светится - 8 секунд.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скорости 60 км/ч – 24 секунды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ru-RU" sz="2400" dirty="0"/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E9F44B-3401-445E-A051-CC70D697861B}"/>
              </a:ext>
            </a:extLst>
          </p:cNvPr>
          <p:cNvSpPr txBox="1"/>
          <p:nvPr/>
        </p:nvSpPr>
        <p:spPr>
          <a:xfrm>
            <a:off x="6096000" y="8297634"/>
            <a:ext cx="33123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2000" b="1" dirty="0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</a:t>
            </a:r>
            <a:r>
              <a:rPr lang="ru-RU" sz="2000" b="1" dirty="0" err="1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b="1" dirty="0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Заметен на расстоянии 80 метров.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90 км/ч видимость 3 секунд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60 км/ч видимость 6 секунд.</a:t>
            </a:r>
          </a:p>
          <a:p>
            <a:endParaRPr lang="ru-RU" dirty="0"/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xmlns="" id="{0EA1D821-C905-4D31-ACA9-C2EAA705858A}"/>
              </a:ext>
            </a:extLst>
          </p:cNvPr>
          <p:cNvSpPr txBox="1">
            <a:spLocks/>
          </p:cNvSpPr>
          <p:nvPr/>
        </p:nvSpPr>
        <p:spPr>
          <a:xfrm>
            <a:off x="-5247715" y="249029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Как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выбрать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B01513"/>
                </a:solidFill>
                <a:latin typeface="+mn-lt"/>
                <a:ea typeface="+mn-ea"/>
                <a:cs typeface="+mn-cs"/>
              </a:rPr>
              <a:t>фликер</a:t>
            </a:r>
            <a:r>
              <a:rPr lang="en-US" sz="3200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?</a:t>
            </a:r>
            <a:endParaRPr lang="ru-RU" sz="3200" b="1" dirty="0">
              <a:solidFill>
                <a:srgbClr val="B0151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3200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9910A79F-3C84-4C0D-AEA6-3D4EC340B69C}"/>
              </a:ext>
            </a:extLst>
          </p:cNvPr>
          <p:cNvSpPr txBox="1">
            <a:spLocks/>
          </p:cNvSpPr>
          <p:nvPr/>
        </p:nvSpPr>
        <p:spPr>
          <a:xfrm>
            <a:off x="448235" y="249029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Как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выбрать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B01513"/>
                </a:solidFill>
                <a:latin typeface="+mn-lt"/>
                <a:ea typeface="+mn-ea"/>
                <a:cs typeface="+mn-cs"/>
              </a:rPr>
              <a:t>фликер</a:t>
            </a:r>
            <a:r>
              <a:rPr lang="en-US" sz="3200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?</a:t>
            </a:r>
            <a:endParaRPr lang="ru-RU" sz="3200" b="1" dirty="0">
              <a:solidFill>
                <a:srgbClr val="B0151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xmlns="" id="{8A0131B2-0B47-4CE6-B32A-A58153CB25D3}"/>
              </a:ext>
            </a:extLst>
          </p:cNvPr>
          <p:cNvSpPr txBox="1">
            <a:spLocks/>
          </p:cNvSpPr>
          <p:nvPr/>
        </p:nvSpPr>
        <p:spPr>
          <a:xfrm>
            <a:off x="448235" y="1543231"/>
            <a:ext cx="4752528" cy="2889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ru-RU" b="1" dirty="0">
                <a:solidFill>
                  <a:srgbClr val="B0151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Правильные (сертифицированные) </a:t>
            </a:r>
            <a:r>
              <a:rPr lang="ru-RU" b="1" dirty="0" err="1">
                <a:solidFill>
                  <a:srgbClr val="B0151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фликеры</a:t>
            </a:r>
            <a:r>
              <a:rPr lang="ru-RU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Видимость – 400 метров;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скорости 90 км/ч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светится - 8 секунд.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скорости 60 км/ч – 24 секунды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ru-RU" sz="2400" dirty="0"/>
              <a:t>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113654-E32B-43C7-B804-EB754E49E858}"/>
              </a:ext>
            </a:extLst>
          </p:cNvPr>
          <p:cNvSpPr txBox="1"/>
          <p:nvPr/>
        </p:nvSpPr>
        <p:spPr>
          <a:xfrm>
            <a:off x="6096000" y="1687284"/>
            <a:ext cx="33123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2000" b="1" dirty="0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</a:t>
            </a:r>
            <a:r>
              <a:rPr lang="ru-RU" sz="2000" b="1" dirty="0" err="1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b="1" dirty="0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Заметен на расстоянии 80 метров.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90 км/ч видимость 3 секунд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60 км/ч видимость 6 секунд.</a:t>
            </a:r>
          </a:p>
          <a:p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D1C8D6E-38F9-4033-A6BC-09007B5E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3" b="93500" l="10000" r="90000">
                        <a14:foregroundMark x1="70111" y1="76500" x2="67556" y2="80333"/>
                        <a14:foregroundMark x1="68111" y1="89917" x2="41222" y2="93583"/>
                        <a14:foregroundMark x1="41222" y1="93583" x2="68889" y2="88250"/>
                        <a14:foregroundMark x1="68889" y1="88250" x2="67889" y2="87833"/>
                        <a14:foregroundMark x1="81948" y1="10867" x2="82556" y2="10833"/>
                        <a14:foregroundMark x1="60444" y1="12083" x2="60502" y2="12080"/>
                        <a14:foregroundMark x1="62556" y1="9167" x2="63519" y2="9138"/>
                        <a14:foregroundMark x1="70667" y1="7583" x2="61000" y2="11000"/>
                        <a14:backgroundMark x1="71333" y1="9167" x2="66333" y2="12750"/>
                        <a14:backgroundMark x1="72222" y1="9417" x2="67333" y2="10750"/>
                        <a14:backgroundMark x1="69328" y1="9561" x2="64556" y2="11833"/>
                        <a14:backgroundMark x1="74889" y1="10833" x2="74889" y2="10833"/>
                        <a14:backgroundMark x1="73444" y1="9667" x2="73444" y2="9667"/>
                        <a14:backgroundMark x1="72778" y1="9167" x2="78667" y2="12583"/>
                        <a14:backgroundMark x1="71667" y1="10500" x2="77556" y2="14500"/>
                        <a14:backgroundMark x1="72222" y1="11250" x2="72111" y2="12417"/>
                        <a14:backgroundMark x1="79000" y1="10583" x2="80667" y2="10917"/>
                        <a14:backgroundMark x1="74667" y1="9000" x2="83667" y2="17667"/>
                        <a14:backgroundMark x1="73667" y1="9333" x2="69751" y2="9411"/>
                        <a14:backgroundMark x1="64121" y1="11401" x2="62556" y2="13750"/>
                        <a14:backgroundMark x1="76444" y1="8667" x2="81889" y2="12833"/>
                        <a14:backgroundMark x1="64342" y1="11323" x2="62778" y2="13083"/>
                        <a14:backgroundMark x1="56222" y1="24250" x2="58444" y2="23667"/>
                        <a14:backgroundMark x1="56000" y1="27500" x2="57778" y2="27500"/>
                        <a14:backgroundMark x1="53111" y1="35750" x2="54222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49" y="3474820"/>
            <a:ext cx="1756335" cy="23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" name="Трехмерная модель 6" descr="Велосипед">
                <a:extLst>
                  <a:ext uri="{FF2B5EF4-FFF2-40B4-BE49-F238E27FC236}">
                    <a16:creationId xmlns:a16="http://schemas.microsoft.com/office/drawing/2014/main" id="{2A5CF402-FB17-4B2A-8839-79AD201D480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4471068"/>
                  </p:ext>
                </p:extLst>
              </p:nvPr>
            </p:nvGraphicFramePr>
            <p:xfrm>
              <a:off x="7973768" y="6858000"/>
              <a:ext cx="3742595" cy="345690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742595" cy="3456900"/>
                    </a:xfrm>
                    <a:prstGeom prst="rect">
                      <a:avLst/>
                    </a:prstGeom>
                  </am3d:spPr>
                  <am3d:camera>
                    <am3d:pos x="0" y="0" z="562221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19265" d="1000000"/>
                    <am3d:preTrans dx="0" dy="-10663436" dz="-369062"/>
                    <am3d:scale>
                      <am3d:sx n="1000000" d="1000000"/>
                      <am3d:sy n="1000000" d="1000000"/>
                      <am3d:sz n="1000000" d="1000000"/>
                    </am3d:scale>
                    <am3d:rot ax="1887033" ay="-2423883" az="-129737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Трехмерная модель 6" descr="Велосипед">
                <a:extLst>
                  <a:ext uri="{FF2B5EF4-FFF2-40B4-BE49-F238E27FC236}">
                    <a16:creationId xmlns:a16="http://schemas.microsoft.com/office/drawing/2014/main" xmlns="" id="{2A5CF402-FB17-4B2A-8839-79AD201D48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3768" y="6858000"/>
                <a:ext cx="3742595" cy="34569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8FBEDF-D907-4C91-89F9-ADD95B2F58C3}"/>
              </a:ext>
            </a:extLst>
          </p:cNvPr>
          <p:cNvSpPr txBox="1"/>
          <p:nvPr/>
        </p:nvSpPr>
        <p:spPr>
          <a:xfrm>
            <a:off x="-7370700" y="359805"/>
            <a:ext cx="730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отличить </a:t>
            </a:r>
            <a:r>
              <a:rPr lang="ru-RU" sz="2400" b="1" dirty="0" err="1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фликер</a:t>
            </a:r>
            <a:r>
              <a:rPr lang="ru-RU" sz="2400" b="1" dirty="0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-сувенир от настоящего  и не попасть в ловушку маркетинга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0769AD-6A49-4E44-AC34-DEC513EF6E41}"/>
              </a:ext>
            </a:extLst>
          </p:cNvPr>
          <p:cNvSpPr txBox="1"/>
          <p:nvPr/>
        </p:nvSpPr>
        <p:spPr>
          <a:xfrm>
            <a:off x="394447" y="692884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Спрашивайте у продавцов есть ли сертификат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Отдавайте предпочтение белому или лимонному цветам;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выбирайте самую простую: полоска, круг.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xmlns="" id="{C8AC261C-03FF-44BF-8814-61421C2A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37" y="7529011"/>
            <a:ext cx="4032998" cy="269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>
            <a:extLst>
              <a:ext uri="{FF2B5EF4-FFF2-40B4-BE49-F238E27FC236}">
                <a16:creationId xmlns:a16="http://schemas.microsoft.com/office/drawing/2014/main" xmlns="" id="{3C8F9840-D163-45E9-B653-31ACE49E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15" y="8969521"/>
            <a:ext cx="2503350" cy="25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1462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65CD78-77A1-4E09-906D-6ACB2FD92D69}"/>
              </a:ext>
            </a:extLst>
          </p:cNvPr>
          <p:cNvSpPr txBox="1"/>
          <p:nvPr/>
        </p:nvSpPr>
        <p:spPr>
          <a:xfrm>
            <a:off x="394447" y="167467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Спрашивайте у продавцов есть ли сертификат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Отдавайте предпочтение белому или лимонному цветам;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выбирайте самую простую: полоска, круг.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351945-D165-4C96-A484-31C9FCCE7D0E}"/>
              </a:ext>
            </a:extLst>
          </p:cNvPr>
          <p:cNvSpPr txBox="1"/>
          <p:nvPr/>
        </p:nvSpPr>
        <p:spPr>
          <a:xfrm>
            <a:off x="394447" y="359805"/>
            <a:ext cx="730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отличить </a:t>
            </a:r>
            <a:r>
              <a:rPr lang="ru-RU" sz="2400" b="1" dirty="0" err="1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фликер</a:t>
            </a:r>
            <a:r>
              <a:rPr lang="ru-RU" sz="2400" b="1" dirty="0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-сувенир от настоящего  и не попасть в ловушку маркетинга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C10A8D34-8FD9-4CCA-882E-49963C74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37" y="2274838"/>
            <a:ext cx="4032998" cy="269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xmlns="" id="{9D17F125-1EFF-44EE-BAE2-75391CCB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15" y="3715348"/>
            <a:ext cx="2503350" cy="25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045D35FD-580A-4CDB-87F6-4E621D0B721E}"/>
              </a:ext>
            </a:extLst>
          </p:cNvPr>
          <p:cNvSpPr txBox="1">
            <a:spLocks/>
          </p:cNvSpPr>
          <p:nvPr/>
        </p:nvSpPr>
        <p:spPr>
          <a:xfrm>
            <a:off x="12437045" y="249029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Как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выбрать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B01513"/>
                </a:solidFill>
                <a:latin typeface="+mn-lt"/>
                <a:ea typeface="+mn-ea"/>
                <a:cs typeface="+mn-cs"/>
              </a:rPr>
              <a:t>фликер</a:t>
            </a:r>
            <a:r>
              <a:rPr lang="en-US" sz="3200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?</a:t>
            </a:r>
            <a:endParaRPr lang="ru-RU" sz="3200" b="1" dirty="0">
              <a:solidFill>
                <a:srgbClr val="B0151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xmlns="" id="{32ED6B83-A520-4893-BF7C-6D5306C86EC8}"/>
              </a:ext>
            </a:extLst>
          </p:cNvPr>
          <p:cNvSpPr txBox="1">
            <a:spLocks/>
          </p:cNvSpPr>
          <p:nvPr/>
        </p:nvSpPr>
        <p:spPr>
          <a:xfrm>
            <a:off x="448235" y="-3420657"/>
            <a:ext cx="4752528" cy="2889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ru-RU" b="1" dirty="0">
                <a:solidFill>
                  <a:srgbClr val="B0151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Правильные (сертифицированные) </a:t>
            </a:r>
            <a:r>
              <a:rPr lang="ru-RU" b="1" dirty="0" err="1">
                <a:solidFill>
                  <a:srgbClr val="B0151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фликеры</a:t>
            </a:r>
            <a:r>
              <a:rPr lang="ru-RU" b="1" dirty="0">
                <a:solidFill>
                  <a:srgbClr val="B01513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Видимость – 400 метров;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скорости 90 км/ч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светится - 8 секунд.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скорости 60 км/ч – 24 секунды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ru-RU" sz="2400" dirty="0"/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8C155E-D422-462D-A727-152B736571CF}"/>
              </a:ext>
            </a:extLst>
          </p:cNvPr>
          <p:cNvSpPr txBox="1"/>
          <p:nvPr/>
        </p:nvSpPr>
        <p:spPr>
          <a:xfrm>
            <a:off x="6096000" y="-3276604"/>
            <a:ext cx="33123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2000" b="1" dirty="0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</a:t>
            </a:r>
            <a:r>
              <a:rPr lang="ru-RU" sz="2000" b="1" dirty="0" err="1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000" b="1" dirty="0">
                <a:solidFill>
                  <a:srgbClr val="B015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Заметен на расстоянии 80 метров.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90 км/ч видимость 3 секунд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60 км/ч видимость 6 секунд.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6446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663</Words>
  <Application>Microsoft Office PowerPoint</Application>
  <PresentationFormat>Произвольный</PresentationFormat>
  <Paragraphs>105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2024-10-23T02:17:23Z</dcterms:created>
  <dcterms:modified xsi:type="dcterms:W3CDTF">2024-10-25T09:08:14Z</dcterms:modified>
</cp:coreProperties>
</file>